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27" r:id="rId2"/>
  </p:sldMasterIdLst>
  <p:notesMasterIdLst>
    <p:notesMasterId r:id="rId39"/>
  </p:notesMasterIdLst>
  <p:sldIdLst>
    <p:sldId id="546" r:id="rId3"/>
    <p:sldId id="630" r:id="rId4"/>
    <p:sldId id="642" r:id="rId5"/>
    <p:sldId id="634" r:id="rId6"/>
    <p:sldId id="643" r:id="rId7"/>
    <p:sldId id="644" r:id="rId8"/>
    <p:sldId id="665" r:id="rId9"/>
    <p:sldId id="647" r:id="rId10"/>
    <p:sldId id="648" r:id="rId11"/>
    <p:sldId id="649" r:id="rId12"/>
    <p:sldId id="667" r:id="rId13"/>
    <p:sldId id="674" r:id="rId14"/>
    <p:sldId id="675" r:id="rId15"/>
    <p:sldId id="666" r:id="rId16"/>
    <p:sldId id="656" r:id="rId17"/>
    <p:sldId id="641" r:id="rId18"/>
    <p:sldId id="651" r:id="rId19"/>
    <p:sldId id="652" r:id="rId20"/>
    <p:sldId id="653" r:id="rId21"/>
    <p:sldId id="658" r:id="rId22"/>
    <p:sldId id="659" r:id="rId23"/>
    <p:sldId id="660" r:id="rId24"/>
    <p:sldId id="661" r:id="rId25"/>
    <p:sldId id="662" r:id="rId26"/>
    <p:sldId id="663" r:id="rId27"/>
    <p:sldId id="677" r:id="rId28"/>
    <p:sldId id="671" r:id="rId29"/>
    <p:sldId id="664" r:id="rId30"/>
    <p:sldId id="672" r:id="rId31"/>
    <p:sldId id="676" r:id="rId32"/>
    <p:sldId id="670" r:id="rId33"/>
    <p:sldId id="655" r:id="rId34"/>
    <p:sldId id="635" r:id="rId35"/>
    <p:sldId id="657" r:id="rId36"/>
    <p:sldId id="640" r:id="rId37"/>
    <p:sldId id="669" r:id="rId38"/>
  </p:sldIdLst>
  <p:sldSz cx="12192000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59F9E-C46A-B547-B2F2-24DE96B4FEB2}">
          <p14:sldIdLst>
            <p14:sldId id="546"/>
            <p14:sldId id="630"/>
            <p14:sldId id="642"/>
            <p14:sldId id="634"/>
            <p14:sldId id="643"/>
            <p14:sldId id="644"/>
            <p14:sldId id="665"/>
            <p14:sldId id="647"/>
            <p14:sldId id="648"/>
            <p14:sldId id="649"/>
            <p14:sldId id="667"/>
            <p14:sldId id="674"/>
            <p14:sldId id="675"/>
            <p14:sldId id="666"/>
            <p14:sldId id="656"/>
            <p14:sldId id="641"/>
            <p14:sldId id="651"/>
            <p14:sldId id="652"/>
            <p14:sldId id="653"/>
            <p14:sldId id="658"/>
            <p14:sldId id="659"/>
            <p14:sldId id="660"/>
            <p14:sldId id="661"/>
            <p14:sldId id="662"/>
            <p14:sldId id="663"/>
            <p14:sldId id="677"/>
            <p14:sldId id="671"/>
            <p14:sldId id="664"/>
            <p14:sldId id="672"/>
            <p14:sldId id="676"/>
            <p14:sldId id="670"/>
            <p14:sldId id="655"/>
            <p14:sldId id="635"/>
            <p14:sldId id="657"/>
            <p14:sldId id="640"/>
            <p14:sldId id="6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>
          <p15:clr>
            <a:srgbClr val="A4A3A4"/>
          </p15:clr>
        </p15:guide>
        <p15:guide id="2" pos="1872">
          <p15:clr>
            <a:srgbClr val="A4A3A4"/>
          </p15:clr>
        </p15:guide>
        <p15:guide id="3" pos="4176">
          <p15:clr>
            <a:srgbClr val="A4A3A4"/>
          </p15:clr>
        </p15:guide>
        <p15:guide id="4" pos="5496">
          <p15:clr>
            <a:srgbClr val="A4A3A4"/>
          </p15:clr>
        </p15:guide>
        <p15:guide id="5" orient="horz" pos="1224">
          <p15:clr>
            <a:srgbClr val="A4A3A4"/>
          </p15:clr>
        </p15:guide>
        <p15:guide id="6" orient="horz" pos="3624">
          <p15:clr>
            <a:srgbClr val="A4A3A4"/>
          </p15:clr>
        </p15:guide>
        <p15:guide id="7" orient="horz" pos="20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2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Papadakis Kantos, Yianna" initials="PKY" lastIdx="4" clrIdx="1">
    <p:extLst>
      <p:ext uri="{19B8F6BF-5375-455C-9EA6-DF929625EA0E}">
        <p15:presenceInfo xmlns:p15="http://schemas.microsoft.com/office/powerpoint/2012/main" userId="Papadakis Kantos, Yia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25D1"/>
    <a:srgbClr val="E7157B"/>
    <a:srgbClr val="8C4FFF"/>
    <a:srgbClr val="ED7100"/>
    <a:srgbClr val="37006C"/>
    <a:srgbClr val="9BA7B6"/>
    <a:srgbClr val="232F3E"/>
    <a:srgbClr val="01A88D"/>
    <a:srgbClr val="7AA116"/>
    <a:srgbClr val="DD3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4"/>
    <p:restoredTop sz="71461" autoAdjust="0"/>
  </p:normalViewPr>
  <p:slideViewPr>
    <p:cSldViewPr snapToGrid="0" snapToObjects="1">
      <p:cViewPr varScale="1">
        <p:scale>
          <a:sx n="105" d="100"/>
          <a:sy n="105" d="100"/>
        </p:scale>
        <p:origin x="752" y="200"/>
      </p:cViewPr>
      <p:guideLst>
        <p:guide orient="horz" pos="744"/>
        <p:guide pos="1872"/>
        <p:guide pos="4176"/>
        <p:guide pos="5496"/>
        <p:guide orient="horz" pos="1224"/>
        <p:guide orient="horz" pos="3624"/>
        <p:guide orient="horz" pos="2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69" d="100"/>
          <a:sy n="169" d="100"/>
        </p:scale>
        <p:origin x="112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8179A7E-0011-7C47-A00A-3553ADFC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25" y="3576735"/>
            <a:ext cx="8810656" cy="29437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Text 1</a:t>
            </a:r>
          </a:p>
          <a:p>
            <a:pPr lvl="0"/>
            <a:r>
              <a:rPr lang="en-US" noProof="0" dirty="0"/>
              <a:t>Text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Char char="•"/>
      <a:defRPr sz="200" b="0" i="0" kern="1200" baseline="0">
        <a:solidFill>
          <a:schemeClr val="tx1"/>
        </a:solidFill>
        <a:latin typeface="Noteworthy" panose="02000400000000000000" pitchFamily="2" charset="77"/>
        <a:ea typeface="Verdana" panose="020B0604030504040204" pitchFamily="34" charset="0"/>
        <a:cs typeface="Verdana" panose="020B0604030504040204" pitchFamily="34" charset="0"/>
      </a:defRPr>
    </a:lvl1pPr>
    <a:lvl2pPr marL="457200" indent="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None/>
      <a:defRPr sz="800" b="0" i="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2pPr>
    <a:lvl3pPr marL="914400" indent="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None/>
      <a:defRPr sz="800" b="0" i="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3pPr>
    <a:lvl4pPr marL="1371600" indent="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None/>
      <a:defRPr sz="800" b="0" i="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4pPr>
    <a:lvl5pPr marL="1828800" indent="0" algn="l" rtl="0" eaLnBrk="0" fontAlgn="base" hangingPunct="0">
      <a:spcBef>
        <a:spcPct val="30000"/>
      </a:spcBef>
      <a:spcAft>
        <a:spcPct val="0"/>
      </a:spcAft>
      <a:buFont typeface="Arial" panose="020B0604020202020204" pitchFamily="34" charset="0"/>
      <a:buNone/>
      <a:defRPr sz="800" b="0" i="0" kern="1200">
        <a:solidFill>
          <a:schemeClr val="tx1"/>
        </a:solidFill>
        <a:latin typeface="Verdana" panose="020B0604030504040204" pitchFamily="34" charset="0"/>
        <a:ea typeface="Verdana" panose="020B0604030504040204" pitchFamily="34" charset="0"/>
        <a:cs typeface="Verdana" panose="020B060403050404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user is in charge of training the model, with the optimization process and associated steps, hyperparameters.</a:t>
            </a:r>
          </a:p>
          <a:p>
            <a:r>
              <a:rPr lang="en-US" dirty="0"/>
              <a:t>Additionally, which model to use.</a:t>
            </a:r>
          </a:p>
        </p:txBody>
      </p:sp>
    </p:spTree>
    <p:extLst>
      <p:ext uri="{BB962C8B-B14F-4D97-AF65-F5344CB8AC3E}">
        <p14:creationId xmlns:p14="http://schemas.microsoft.com/office/powerpoint/2010/main" val="393212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AutoML brings to table a solution that reduces complexity</a:t>
            </a:r>
          </a:p>
        </p:txBody>
      </p:sp>
    </p:spTree>
    <p:extLst>
      <p:ext uri="{BB962C8B-B14F-4D97-AF65-F5344CB8AC3E}">
        <p14:creationId xmlns:p14="http://schemas.microsoft.com/office/powerpoint/2010/main" val="3561056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259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58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90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latin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2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18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49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7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ML solutions have made it easier for users to experiment with SoTA models.</a:t>
            </a:r>
          </a:p>
          <a:p>
            <a:r>
              <a:rPr lang="en-US" dirty="0"/>
              <a:t>Huggingface is one of the most prominent ones.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7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8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25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9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63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9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0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832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11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27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9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492551" y="3322568"/>
            <a:ext cx="4136849" cy="1019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78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1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50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68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00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an approach of performing a practical exercise of building a ML system from scratch. </a:t>
            </a:r>
          </a:p>
          <a:p>
            <a:r>
              <a:rPr lang="en-US" dirty="0"/>
              <a:t>We want to show how different components need to be set up and correctly synchronized.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1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202023" y="3576735"/>
            <a:ext cx="4802157" cy="123786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There are multiple steps to setting up a ML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aseline="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 key challenge is selecting the correct hardware – either local 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noStrike" baseline="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Most multimedia applications require deep learning --- which is accelerated by the use of GPUs. specifically Cudahy  enabled GPU.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noStrike" baseline="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While this might be common knowledge to ML practitioners --- this introduces several complexities.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baseline="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6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`NVidias` helps us check the resources.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8E93DF-EC4A-7C45-AB6A-FC63BC432F2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4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63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2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81711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 b="0" i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8171176" cy="523220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2335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14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76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02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E55DBD91-59FF-4653-822D-8AD6FCA29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31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1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ground">
            <a:extLst>
              <a:ext uri="{FF2B5EF4-FFF2-40B4-BE49-F238E27FC236}">
                <a16:creationId xmlns:a16="http://schemas.microsoft.com/office/drawing/2014/main" id="{24165E9F-88A0-4663-BF3D-968B84D75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servIcons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7" name="resourceIcons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09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 descr="Violet border.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96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39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640936-4DFF-42C0-83B1-59DF52458828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86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CCC43-D20D-3547-4C5C-B84BCD5F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 b="0" i="1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8535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7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FE73D7B2-348F-4CAE-9CCC-8E93AFD97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72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DF3A4-48ED-4CD2-9513-7E2C8A630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58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ED0519-3CA3-4613-B9CF-C882D1FC70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293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07052761-18F4-4F17-9791-EFBDB99E3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96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9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5E7D35-EF2F-4930-9869-E75AEBD7B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4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2450AE92-541C-4A10-B87D-AD0EB3F7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9" cy="4913313"/>
            <a:chOff x="0" y="1009650"/>
            <a:chExt cx="12191999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1999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11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EB4FE19-FF32-41DE-A8E0-B4805BD93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8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234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 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4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CD41E53D-56D4-4C82-898B-01CE38AB7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 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40" cy="5635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8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49E57066-5E26-4217-86BB-ED6E4B3C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 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4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6C1638-F7A9-4E9D-BF49-37BD4311D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tx2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9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110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92DFA2-7EEB-8C00-E73B-389E1BA79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6720" y="6289500"/>
            <a:ext cx="4403682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FCC986-4AA5-4E78-ACB8-93296CE0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551423"/>
            <a:ext cx="1003173" cy="60018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3564EC-CE50-1549-B5F0-E1519DE3E6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76506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0BA1EB2-0EC6-804A-B029-2483E6FB35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40166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02007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78B4B-8B58-E813-961C-064BC40AF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4963816-3C9D-6054-6D89-CCC3057C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D318C5-3473-9969-88C2-50B0064238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720" y="3050435"/>
            <a:ext cx="6733877" cy="840230"/>
          </a:xfrm>
        </p:spPr>
        <p:txBody>
          <a:bodyPr wrap="square" lIns="0" anchor="b" anchorCtr="0">
            <a:sp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6C7969-22B7-9E94-E270-5F3C7A19A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720" y="3914095"/>
            <a:ext cx="6733876" cy="480131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2800" b="0" i="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12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's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F8ABA-AA73-6F33-8CE3-7BA8AC03293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E30FD-1024-73E5-DDAE-CABD5B7F85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AE35381-62E7-8B45-DF09-9D52F4A458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64D7CAF-E305-EFB7-1D4C-FC4028A01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100"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15E9AF3-0F43-A8C7-9D9A-24B5C30D6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100"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DA81135-55B4-1CE3-4AAE-80204E5A91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100"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975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30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B2C22-9842-790F-7012-5D5CBEC71E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86CD2-EE78-2625-5844-0B9890040E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841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39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171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0480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493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933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C36402-0D38-2FE6-DABB-84869F8B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5F2C0-30F8-DAE1-A01A-A77FC5374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847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A4BE7-29FE-EC65-CE2C-3F4AEC50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80BA3-E490-7BB8-44E4-2563732CE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48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061DB949-1463-2A4C-B301-63F1602C50E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C82-2752-FE77-7E7B-D40EB348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474-8FF5-26D4-FF3B-B8AA251B0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2913E6-E833-A35B-D52D-6FC43B3AA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40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53C159-15C5-4143-902A-A2D9C8AD8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8DBF48-0EFD-7E4F-AAF0-AB1C4877B680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1388B4C-0BAF-3342-B4C4-F8F3835171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General Services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589A14A-BBCF-BC41-8E4A-D55A4B8E1B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3BDA1A-1CBB-8E43-A453-55D625CBA08B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quid slide border color.">
            <a:extLst>
              <a:ext uri="{FF2B5EF4-FFF2-40B4-BE49-F238E27FC236}">
                <a16:creationId xmlns:a16="http://schemas.microsoft.com/office/drawing/2014/main" id="{9DE7E60F-0E8F-E845-A30E-6D51DFDCF24C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6C5E90-B6A0-C44C-5B33-1A7116573C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1ECED-EA93-EF92-CE3E-5CCF21835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01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quid slide border color.">
            <a:extLst>
              <a:ext uri="{FF2B5EF4-FFF2-40B4-BE49-F238E27FC236}">
                <a16:creationId xmlns:a16="http://schemas.microsoft.com/office/drawing/2014/main" id="{8E5D3566-EC15-634D-A5DB-D8659E8B1D53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ect">
            <a:avLst/>
          </a:prstGeom>
          <a:noFill/>
          <a:ln w="1778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7BF2-F07F-5F3F-475C-95CD179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02FF-B2B6-C57F-26B1-0DD331F6C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9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968E4-5FE5-20AF-7B20-87717025E7D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04F5B-AFFD-54FC-FAC0-F04384E179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00D87FF-D51B-E8F3-39CF-9AEBFC357D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A60269A-F2FF-A7E2-AD9F-9F08204AC6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1300" y="2273300"/>
            <a:ext cx="3602038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13B1EB-2063-E608-080C-CD55735352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4188" y="2273300"/>
            <a:ext cx="3603625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2F4C55E-AD63-A918-ED20-BC3E307C2D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438" y="2273300"/>
            <a:ext cx="3602037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094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Galaxy slide border color.">
            <a:extLst>
              <a:ext uri="{FF2B5EF4-FFF2-40B4-BE49-F238E27FC236}">
                <a16:creationId xmlns:a16="http://schemas.microsoft.com/office/drawing/2014/main" id="{0AEB10B3-8C08-7244-A574-BA85CB778D8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5EDD2-E77A-C2D7-DFD4-A448A9D8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BE0B2-F3AA-6FBC-AD07-99EDAC6C0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C323C8-2085-5822-7923-7CF461743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707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3AEA1F-5705-468C-87C7-8FB4BCBE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7" cy="4913313"/>
            <a:chOff x="0" y="1009650"/>
            <a:chExt cx="12191997" cy="49133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1F4C99-54C2-9541-8F43-762C964F1301}"/>
                </a:ext>
              </a:extLst>
            </p:cNvPr>
            <p:cNvSpPr/>
            <p:nvPr userDrawn="1"/>
          </p:nvSpPr>
          <p:spPr>
            <a:xfrm>
              <a:off x="0" y="1009650"/>
              <a:ext cx="12191997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A10370E-4F42-8241-BF9F-E9A72893ED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12F472C-8CA3-7949-8253-63E2F46D3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72AB3EF-8D29-0347-A0F4-5A920F8D6324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 descr="Galaxy slide border color.">
            <a:extLst>
              <a:ext uri="{FF2B5EF4-FFF2-40B4-BE49-F238E27FC236}">
                <a16:creationId xmlns:a16="http://schemas.microsoft.com/office/drawing/2014/main" id="{468A9567-E554-3010-2A38-DF450DDFF98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FA43EF-49E4-74BC-21F0-D41D27599C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1FD56-C45F-424C-E9DB-ED23FAE2B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68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ly_AWS-Galaxy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alaxy slide border color.">
            <a:extLst>
              <a:ext uri="{FF2B5EF4-FFF2-40B4-BE49-F238E27FC236}">
                <a16:creationId xmlns:a16="http://schemas.microsoft.com/office/drawing/2014/main" id="{AFF7784A-AC38-A14C-8390-9F3D6CB22C2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8C4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7EB7E-691A-4FE3-71DE-02772BF28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F89A6-18DC-5D54-AD1E-DB045747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34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Cosmos slide border color.">
            <a:extLst>
              <a:ext uri="{FF2B5EF4-FFF2-40B4-BE49-F238E27FC236}">
                <a16:creationId xmlns:a16="http://schemas.microsoft.com/office/drawing/2014/main" id="{92051C7E-3900-3D47-BA06-C45A775AC5C5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BC9C4-5B16-0446-1707-A098531C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5DDB9-D31A-2698-9E06-EDBA42040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B4B64-1C05-8022-8062-CE396DA9A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02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Cosmo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521E229-13FE-4FC3-B7C6-AA992DC7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6" cy="4913313"/>
            <a:chOff x="0" y="1009650"/>
            <a:chExt cx="12191996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487056-54C9-3C44-8A0E-E8A0308AD2EC}"/>
                </a:ext>
              </a:extLst>
            </p:cNvPr>
            <p:cNvSpPr/>
            <p:nvPr userDrawn="1"/>
          </p:nvSpPr>
          <p:spPr>
            <a:xfrm>
              <a:off x="0" y="1009650"/>
              <a:ext cx="12191996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69FAB93-C1F2-A245-90B4-C96C9D1826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F0D628E-4994-3E4C-AFDD-4A6F01ABA7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83B396-C225-9E4D-8732-D5FC98F01E48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Cosmos slide border color.">
            <a:extLst>
              <a:ext uri="{FF2B5EF4-FFF2-40B4-BE49-F238E27FC236}">
                <a16:creationId xmlns:a16="http://schemas.microsoft.com/office/drawing/2014/main" id="{95DB3A17-29D7-3A45-ACDB-C1245E16544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715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41C9672-9F35-D403-7E93-A3EAF1A26E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F192-8158-0693-458E-D0BD5278E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707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ndor slide border color.">
            <a:extLst>
              <a:ext uri="{FF2B5EF4-FFF2-40B4-BE49-F238E27FC236}">
                <a16:creationId xmlns:a16="http://schemas.microsoft.com/office/drawing/2014/main" id="{5573C5A5-FEA2-6F41-A1B4-E8FDB998D47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6095-762D-BE68-015D-91DF4C45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E23E1-65D3-108F-B7F0-D0FA7F50C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0985-E6AB-7E04-B155-7041E507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815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05BA133-69B9-4FF2-BD08-1396789390FF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512C27-F57D-C04D-8C2E-2FBCFAEFE9E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AE0B215-B435-A046-AB52-3AC5CD6CB0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B3FCFCA-86E9-6843-BBC5-696B46773C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0F07F7-0ACA-744C-8676-DDDFF0EDD79A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9AB1F7AC-1D02-F24E-80FB-3513723974A8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42A501-CFBB-7A93-52F3-AB8E94687A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2BE29-5008-2D62-A19B-811CC5BED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92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-Class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2626ACD-3A5A-4C7B-BC05-7095F7FB342E}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6AA92-8B71-8343-AF02-BAEECFD8F9E8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66A8FD4-AEDF-F246-ACD7-A4642BCCBD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DB7508-B76E-E744-9C55-92828693663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Storage Classes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7DB5F5-A7AF-224D-AD0A-3017FEAC6807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EE8DD8F-3E33-DE49-A6C4-85510AAE51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4196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</p:grpSp>
      <p:sp>
        <p:nvSpPr>
          <p:cNvPr id="8" name="Rectangle 7" descr="Endor slide border color.">
            <a:extLst>
              <a:ext uri="{FF2B5EF4-FFF2-40B4-BE49-F238E27FC236}">
                <a16:creationId xmlns:a16="http://schemas.microsoft.com/office/drawing/2014/main" id="{D41A0A26-7D8D-E34A-A375-337900A8134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A0009A-07A1-B192-98C1-30731D62BA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A8E09-3949-0C42-F238-4E96EA21F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Resource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FB081C-3EA8-4CC9-AEAA-5A88FBEBA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C60938-B1D7-7642-B1A2-9236489D4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Resources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42122E-0449-9146-A319-D11DF60C4F51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C2C7E85-0D8D-A349-9C99-2B876764A29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92BB6-3B05-1293-CC06-6FDE345501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97408-F4F0-7E99-C730-19F388F4D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2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831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-Things_AWS-Endor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27F948-4C88-4606-B600-4B5701E6D42F}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3DE121C-6773-A942-87BC-F4D427316A9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IoT Things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0F07151-3D39-D647-9EC4-468CD751516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Endor slide border color.">
            <a:extLst>
              <a:ext uri="{FF2B5EF4-FFF2-40B4-BE49-F238E27FC236}">
                <a16:creationId xmlns:a16="http://schemas.microsoft.com/office/drawing/2014/main" id="{4758A11D-69A8-0C48-B5B1-2F07EB49825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7AA1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DD450F-B073-2724-EFAB-1458FF83F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6B9F3D-6443-1422-0F09-2FC88B7055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3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hre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AC01-332B-D637-56B5-4AFC25E11D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9175-8EDF-5D9C-33EC-C8E2A19763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F389A0-9950-789A-55A2-79B1DF20A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00" y="1176338"/>
            <a:ext cx="3602038" cy="47259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5A0F7C1-4F18-7077-33D5-3CBBB08D38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4188" y="1176338"/>
            <a:ext cx="3603625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F26E50D-1254-9591-B5D4-BEC8293AB0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6438" y="1176338"/>
            <a:ext cx="3602037" cy="472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904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Smile slide border color.">
            <a:extLst>
              <a:ext uri="{FF2B5EF4-FFF2-40B4-BE49-F238E27FC236}">
                <a16:creationId xmlns:a16="http://schemas.microsoft.com/office/drawing/2014/main" id="{04734F41-1E91-BB44-8DB4-8C7590A467B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EA197-D7E8-786F-1AA3-1FACE65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D418F-7ECB-AD5F-D0C7-A97A14505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719DA-11C0-89F7-1183-23DEE88B9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283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E19C435-6317-4052-AE8D-DCE5DD735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F773F9-4F99-D942-BEBB-1593505C68C1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AF5CCA0-0690-374D-8772-DEF02BD7F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C98EB3-F74A-FD47-AF5D-6FDD457384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EDFC34-7FFC-F543-BA55-50C9C7C48B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D97EA81C-3417-9A44-BB8E-31157C34FEB0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2EE44F-067B-DDFC-C61E-4E4454474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A7C87C-AFEA-994A-5677-D6E0BF6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687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_Instances_AWS-Smile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B44E062-A77C-4F23-A531-4585F9B9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F41C06-25C4-FE46-A47C-4B60AE628A89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8499298-BDCA-EC42-BE59-1F8672E525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461EB6ED-D795-1747-A446-1C4C0434D81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78119F-F6F8-D44F-8ABE-419D35451573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FE489E1A-1BF1-F242-86E2-9807F29A1B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4049487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8" name="Rectangle 7" descr="Smile slide border color.">
            <a:extLst>
              <a:ext uri="{FF2B5EF4-FFF2-40B4-BE49-F238E27FC236}">
                <a16:creationId xmlns:a16="http://schemas.microsoft.com/office/drawing/2014/main" id="{8B257808-C612-7942-9E1F-FF677A089C7C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ED7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81C349-28A5-9EA2-5AD9-07AE81A15B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D495-0407-CD1E-7CF2-B5727772E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09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Mars slide border color.">
            <a:extLst>
              <a:ext uri="{FF2B5EF4-FFF2-40B4-BE49-F238E27FC236}">
                <a16:creationId xmlns:a16="http://schemas.microsoft.com/office/drawing/2014/main" id="{687C9EBA-6CEA-D94E-918D-9DD6990AE6A3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E266-EB39-0A9E-C76A-053B4434F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7B292-2800-583D-9EDE-02771F816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344EBE-C5DD-42C9-0773-5EF03139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46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Mars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2024583-6DB5-4311-B159-16D1BD2F9D2B}"/>
              </a:ext>
            </a:extLst>
          </p:cNvPr>
          <p:cNvGrpSpPr/>
          <p:nvPr userDrawn="1"/>
        </p:nvGrpSpPr>
        <p:grpSpPr>
          <a:xfrm>
            <a:off x="0" y="1009650"/>
            <a:ext cx="12192000" cy="4913313"/>
            <a:chOff x="0" y="1009650"/>
            <a:chExt cx="12192000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E300FE-0BEC-454E-9226-4BF426763D48}"/>
                </a:ext>
              </a:extLst>
            </p:cNvPr>
            <p:cNvSpPr/>
            <p:nvPr userDrawn="1"/>
          </p:nvSpPr>
          <p:spPr>
            <a:xfrm>
              <a:off x="0" y="1009650"/>
              <a:ext cx="12192000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C2F67B6-6C8E-C641-86AA-C2F4428DD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BBDD403-20C7-4B41-9D7D-4F367D174F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1A8823-AC99-5D48-BD49-9E36441E3815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Mars slide border color.">
            <a:extLst>
              <a:ext uri="{FF2B5EF4-FFF2-40B4-BE49-F238E27FC236}">
                <a16:creationId xmlns:a16="http://schemas.microsoft.com/office/drawing/2014/main" id="{BB803129-AEB7-3747-880F-67B9DA5EADC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DD34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43F37E-BEB7-9CA9-4E15-9F6907D9A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F7325-7C1E-09BA-9DE1-BB358065C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337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Purple slide border color.">
            <a:extLst>
              <a:ext uri="{FF2B5EF4-FFF2-40B4-BE49-F238E27FC236}">
                <a16:creationId xmlns:a16="http://schemas.microsoft.com/office/drawing/2014/main" id="{C9CC7A7B-72BF-2148-B160-EA5B32411469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214BB-2C3F-E1E5-BDD0-C67B8300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8AE4-430E-D97E-BAB2-7E97E952C2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8E3023-FCBD-DC65-9C52-8350A863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62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01CFA1-EDE7-4161-871E-4CAC0B8D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4" cy="4913313"/>
            <a:chOff x="0" y="1009650"/>
            <a:chExt cx="12191994" cy="49133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0783BA-5DA2-994D-A7B2-8BDAECAFA190}"/>
                </a:ext>
              </a:extLst>
            </p:cNvPr>
            <p:cNvSpPr/>
            <p:nvPr userDrawn="1"/>
          </p:nvSpPr>
          <p:spPr>
            <a:xfrm>
              <a:off x="0" y="1009650"/>
              <a:ext cx="12191994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9EAF9B0-BE56-6748-B94F-D6A648A817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E90A3CE-0CBA-E54C-B9E6-033E9469194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471B9F-0CD6-C044-9881-BAE1BF200229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Purple slide border color.">
            <a:extLst>
              <a:ext uri="{FF2B5EF4-FFF2-40B4-BE49-F238E27FC236}">
                <a16:creationId xmlns:a16="http://schemas.microsoft.com/office/drawing/2014/main" id="{CEA737E2-E92D-E84A-8C9E-5B00074EEFC1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A55216-35F8-604A-0178-35EDF978E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7BF4-5C9B-4B50-0688-107EBA9E3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35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-Icons_AWS-Nebula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8DD151-86F3-4CB6-A7B7-D9F2CCB1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1300" y="1009650"/>
            <a:ext cx="1984375" cy="4913313"/>
            <a:chOff x="241300" y="1009650"/>
            <a:chExt cx="1984375" cy="491331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C40F516-D969-6E4E-BF93-CCA70344A6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FF49B2-D892-0D45-AB42-3AAD67C3E792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 descr="Purple slide border color.">
            <a:extLst>
              <a:ext uri="{FF2B5EF4-FFF2-40B4-BE49-F238E27FC236}">
                <a16:creationId xmlns:a16="http://schemas.microsoft.com/office/drawing/2014/main" id="{90370AE6-5FDC-E344-AF35-B06C2A21DEA6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C925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6D92E-6025-F398-40DC-9469712D63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6B5FC3-AE52-19A7-6F8A-323718978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7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969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Orbit slide border color.">
            <a:extLst>
              <a:ext uri="{FF2B5EF4-FFF2-40B4-BE49-F238E27FC236}">
                <a16:creationId xmlns:a16="http://schemas.microsoft.com/office/drawing/2014/main" id="{AFBE0FF0-DD9B-4D4C-8D49-958F9D7B538D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5EC2-65B2-F233-2399-B91B20DC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EB0F6-1D91-81B8-A937-F1A989006E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B69D6-D4A2-83BE-46E9-1295904E1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26" y="2069559"/>
            <a:ext cx="8195549" cy="2251180"/>
          </a:xfrm>
        </p:spPr>
        <p:txBody>
          <a:bodyPr anchor="b"/>
          <a:lstStyle>
            <a:lvl1pPr algn="l">
              <a:defRPr sz="5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37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_AWS-Orbit-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DA8632-AEFC-4DBE-B8E9-555824BC9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09650"/>
            <a:ext cx="12191998" cy="4913313"/>
            <a:chOff x="0" y="1009650"/>
            <a:chExt cx="12191998" cy="4913313"/>
          </a:xfrm>
        </p:grpSpPr>
        <p:sp>
          <p:nvSpPr>
            <p:cNvPr id="4" name="Rectangle 3" descr="Persian green slide border color.">
              <a:extLst>
                <a:ext uri="{FF2B5EF4-FFF2-40B4-BE49-F238E27FC236}">
                  <a16:creationId xmlns:a16="http://schemas.microsoft.com/office/drawing/2014/main" id="{0E2F0230-E8CE-DC44-BE47-8907F62C997D}"/>
                </a:ext>
              </a:extLst>
            </p:cNvPr>
            <p:cNvSpPr/>
            <p:nvPr userDrawn="1"/>
          </p:nvSpPr>
          <p:spPr>
            <a:xfrm>
              <a:off x="0" y="1009650"/>
              <a:ext cx="12191998" cy="155733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08B11CB-640D-E043-BAF5-A0C13F493AD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1465263"/>
              <a:ext cx="1905000" cy="64452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Service Icons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B3AE031-14EA-8D40-9418-E068CFCCEE6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41300" y="2844800"/>
              <a:ext cx="1905000" cy="6429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i="0" kern="1200">
                  <a:solidFill>
                    <a:srgbClr val="161E2D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</a:rPr>
                <a:t>Resource Icons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3153ED-10FE-2541-95D5-3FFD37931226}"/>
                </a:ext>
              </a:extLst>
            </p:cNvPr>
            <p:cNvCxnSpPr/>
            <p:nvPr userDrawn="1"/>
          </p:nvCxnSpPr>
          <p:spPr>
            <a:xfrm>
              <a:off x="2225675" y="1009650"/>
              <a:ext cx="0" cy="4913313"/>
            </a:xfrm>
            <a:prstGeom prst="line">
              <a:avLst/>
            </a:prstGeom>
            <a:ln w="12700">
              <a:solidFill>
                <a:srgbClr val="D5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 descr="Orbit slide border color.">
            <a:extLst>
              <a:ext uri="{FF2B5EF4-FFF2-40B4-BE49-F238E27FC236}">
                <a16:creationId xmlns:a16="http://schemas.microsoft.com/office/drawing/2014/main" id="{2014E3DB-720E-E740-82E3-A1F043489F17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noFill/>
          <a:ln w="177800">
            <a:solidFill>
              <a:srgbClr val="01A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E05E46-9741-B3CF-1195-89E912118D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6F3E-9AF6-1A67-72BD-4E356152E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741B9-36A8-7F42-B249-EE338A1B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0" y="365126"/>
            <a:ext cx="11614339" cy="6442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3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-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500AE-6766-41B0-C029-EAE84059B5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A64CF-48E8-5FFF-28D2-E0495E1D7A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10A7AB1-FFCC-A45F-8D25-303B6F2A2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1300" y="1149350"/>
            <a:ext cx="11709400" cy="9842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810F906-2DEE-3C9E-A8D5-9575D7745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1300" y="2273300"/>
            <a:ext cx="5668963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F64ED81-5108-F3B8-4DD7-6ECCF59D78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1738" y="2273300"/>
            <a:ext cx="5668962" cy="358457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9362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-----------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be sure to remove them before you publish this deck.</a:t>
            </a:r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STOP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65833-E42A-E620-7D83-55DACDE251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F9A05-AD0B-20A1-596D-C0BA3D1F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5CA19-9DC3-0948-B147-46516DBE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B56554-52F1-D18F-5827-F007C7E9F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300" y="1176338"/>
            <a:ext cx="5668963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AB646E-8298-41D3-BEB1-D7F0A7609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1738" y="1176338"/>
            <a:ext cx="5668962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37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22F17-7061-DBE6-40F0-4CE0A9CEF9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7B6E1-BAB1-B598-78E0-7F84FE2364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178EA3-F808-FA40-ACC0-1278A828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</p:spPr>
        <p:txBody>
          <a:bodyPr/>
          <a:lstStyle>
            <a:lvl1pPr algn="ctr">
              <a:defRPr b="0" i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7105B5-A94F-CB29-5056-0F6BFD63F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4725987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548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B2FC3-8AFF-AC61-2B5F-77B181CF3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8002"/>
            <a:ext cx="365760" cy="219048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4" r:id="rId2"/>
    <p:sldLayoutId id="2147483816" r:id="rId3"/>
    <p:sldLayoutId id="2147483822" r:id="rId4"/>
    <p:sldLayoutId id="2147483819" r:id="rId5"/>
    <p:sldLayoutId id="2147483823" r:id="rId6"/>
    <p:sldLayoutId id="2147483821" r:id="rId7"/>
    <p:sldLayoutId id="2147483817" r:id="rId8"/>
    <p:sldLayoutId id="2147483818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814" r:id="rId17"/>
    <p:sldLayoutId id="2147483792" r:id="rId18"/>
    <p:sldLayoutId id="2147483793" r:id="rId19"/>
    <p:sldLayoutId id="2147483794" r:id="rId20"/>
    <p:sldLayoutId id="2147483796" r:id="rId21"/>
    <p:sldLayoutId id="2147483795" r:id="rId22"/>
    <p:sldLayoutId id="2147483797" r:id="rId23"/>
    <p:sldLayoutId id="2147483798" r:id="rId24"/>
    <p:sldLayoutId id="2147483799" r:id="rId25"/>
    <p:sldLayoutId id="2147483800" r:id="rId26"/>
    <p:sldLayoutId id="2147483813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63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chemeClr val="tx2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chemeClr val="tx2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chemeClr val="tx2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chemeClr val="tx2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B2219-6841-1D92-4D69-CA13E468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" y="6335089"/>
            <a:ext cx="348827" cy="20870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C649E9B-1B14-03BC-223A-A73E4C2C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9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B8CE38-9F29-7D57-6505-1D5D478DA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208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11C473C-44BA-054B-B271-D3751D073C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365125"/>
            <a:ext cx="11709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604AFDB-588D-E24E-89EC-AD90383CE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1300" y="1176338"/>
            <a:ext cx="117094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904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161E2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algn="l" rtl="0" eaLnBrk="0" fontAlgn="base" hangingPunct="0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huggingface.c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2/data_details.ipyn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7.png"/><Relationship Id="rId4" Type="http://schemas.openxmlformats.org/officeDocument/2006/relationships/hyperlink" Target="https://github.com/ddatta-DAC/ACM_MM_2024_Tutorial/blob/main/Module2/textclf.p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2/hyp1.m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2/hyp2.m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2/hyp3.m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2/CorrectHyp.m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8.jpe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ddatta-DAC/ACM_MM_2024_Tutorial/blob/main/envionment_setup.md" TargetMode="External"/><Relationship Id="rId7" Type="http://schemas.openxmlformats.org/officeDocument/2006/relationships/hyperlink" Target="https://github.com/ddatta-DAC/ACM_MM_2024_Tutoria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github.com/ddatta-DAC/ACM_MM_2024_Tutorial/blob/main/JupyerLaunch.md" TargetMode="External"/><Relationship Id="rId5" Type="http://schemas.openxmlformats.org/officeDocument/2006/relationships/hyperlink" Target="https://github.com/ddatta-DAC/ACM_MM_2024_Tutorial/blob/main/QuickSetup.md" TargetMode="External"/><Relationship Id="rId4" Type="http://schemas.openxmlformats.org/officeDocument/2006/relationships/hyperlink" Target="https://github.com/ddatta-DAC/ACM_MM_2024_Tutorial/blob/main/FullMLSetup.m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github.com/ddatta-DAC/ACM_MM_2024_Tutorial/blob/main/Module1/ImageData_1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atta-DAC/ACM_MM_2024_Tutorial/blob/main/Module1/resnet.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64EDC4D6-DFBE-18D8-5FDC-C2ED1F42C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2023, Amazon Web Services, Inc. or its affiliates.</a:t>
            </a:r>
          </a:p>
        </p:txBody>
      </p:sp>
      <p:sp>
        <p:nvSpPr>
          <p:cNvPr id="37889" name="Title 4">
            <a:extLst>
              <a:ext uri="{FF2B5EF4-FFF2-40B4-BE49-F238E27FC236}">
                <a16:creationId xmlns:a16="http://schemas.microsoft.com/office/drawing/2014/main" id="{4E2A3DCA-3526-ED48-BE0F-AEC29BAD0B8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2921" y="2335981"/>
            <a:ext cx="11558946" cy="840230"/>
          </a:xfrm>
          <a:solidFill>
            <a:srgbClr val="8C4FFF"/>
          </a:solidFill>
        </p:spPr>
        <p:txBody>
          <a:bodyPr/>
          <a:lstStyle/>
          <a:p>
            <a:r>
              <a:rPr lang="en-US" altLang="en-US" dirty="0"/>
              <a:t>Unleashing the Power of AutoML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1DD85-F8C1-6720-2352-CDCCED3B2F41}"/>
              </a:ext>
            </a:extLst>
          </p:cNvPr>
          <p:cNvSpPr txBox="1"/>
          <p:nvPr/>
        </p:nvSpPr>
        <p:spPr>
          <a:xfrm>
            <a:off x="994933" y="4046914"/>
            <a:ext cx="10394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Gerald Friedland</a:t>
            </a:r>
          </a:p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UC Berkeley, Amazon Web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FD3B8-D852-E54B-8FFD-5D2D1CFB6041}"/>
              </a:ext>
            </a:extLst>
          </p:cNvPr>
          <p:cNvSpPr txBox="1"/>
          <p:nvPr/>
        </p:nvSpPr>
        <p:spPr>
          <a:xfrm>
            <a:off x="1050352" y="4969857"/>
            <a:ext cx="10284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Debanjan Datta</a:t>
            </a:r>
          </a:p>
          <a:p>
            <a:pPr algn="ctr"/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Amazon Web Services</a:t>
            </a: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48E173F7-D45B-4ABF-FBA7-201A8432B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Complexity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83305-59FD-C720-1C2D-EC385F00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1" y="1176338"/>
            <a:ext cx="3797300" cy="4973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FD05-40C1-C252-9384-047BE8840941}"/>
              </a:ext>
            </a:extLst>
          </p:cNvPr>
          <p:cNvSpPr txBox="1"/>
          <p:nvPr/>
        </p:nvSpPr>
        <p:spPr>
          <a:xfrm>
            <a:off x="240941" y="1176339"/>
            <a:ext cx="7708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Importing correct libraries &amp;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Obtaining correct model weights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B72A9-E0CF-A0E1-B28B-74CD333A1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1" y="3348934"/>
            <a:ext cx="7772400" cy="15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5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Complexity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0941" y="1176339"/>
            <a:ext cx="5488940" cy="17133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Model &amp; dataset specific transforms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Converting data to ML library compatible format  e.g. </a:t>
            </a:r>
            <a:r>
              <a:rPr lang="en-US" i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tensors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DCAE8-AA3B-0655-B291-2C55963F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78" y="1176339"/>
            <a:ext cx="6121722" cy="17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3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with AWS SageMaker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F88A5-D112-C424-0455-8F75DAA5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16" y="1266908"/>
            <a:ext cx="6183884" cy="332838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3797300" cy="47259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Create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 from a local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 from Amazon S3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5255D-446A-4828-0293-80AD16E2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1" y="3072384"/>
            <a:ext cx="5459430" cy="30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6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with AWS SageMaker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4A34A-C1E6-93A7-B52E-2730C385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01901"/>
            <a:ext cx="7772400" cy="197976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225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Visualize the data distribution of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Select type of model to be built: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Quick Build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Standard Build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2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with AWS SageMaker Canvas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FAF32-F49E-D599-AE56-F3B2CC01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68" y="1292352"/>
            <a:ext cx="7772400" cy="4454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7B6F2-724F-F9FC-5A05-4429F8A4553E}"/>
              </a:ext>
            </a:extLst>
          </p:cNvPr>
          <p:cNvSpPr txBox="1"/>
          <p:nvPr/>
        </p:nvSpPr>
        <p:spPr>
          <a:xfrm>
            <a:off x="240941" y="1292352"/>
            <a:ext cx="3550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Single click and the model is built!</a:t>
            </a:r>
          </a:p>
        </p:txBody>
      </p:sp>
    </p:spTree>
    <p:extLst>
      <p:ext uri="{BB962C8B-B14F-4D97-AF65-F5344CB8AC3E}">
        <p14:creationId xmlns:p14="http://schemas.microsoft.com/office/powerpoint/2010/main" val="1330345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Takeaways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Demonstrate the complexity: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Loading data, formatting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Applying transforms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Implementing training from scratch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Setting training hyper-parameters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7157B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AutoML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reduces complexity leading to a cleaner solution!</a:t>
            </a:r>
          </a:p>
          <a:p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97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15139-E821-4D9B-202E-C869CB2076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5F130-0052-03F8-2499-082811CF5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4D43A7-EE29-5217-A6B2-AC6F62797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720" y="1554641"/>
            <a:ext cx="8124528" cy="2336024"/>
          </a:xfrm>
        </p:spPr>
        <p:txBody>
          <a:bodyPr/>
          <a:lstStyle/>
          <a:p>
            <a:r>
              <a:rPr lang="en-US" dirty="0"/>
              <a:t>Hyperparameter &amp; Model</a:t>
            </a:r>
            <a:br>
              <a:rPr lang="en-US" dirty="0"/>
            </a:br>
            <a:r>
              <a:rPr lang="en-US" dirty="0"/>
              <a:t>Selection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DDB8AD-B486-3146-F1CC-F962704D2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Integrating with Amazon SageMaker: Using Built-In Algorithms from External  Applications | AWS Partner Network (APN) Blog">
            <a:extLst>
              <a:ext uri="{FF2B5EF4-FFF2-40B4-BE49-F238E27FC236}">
                <a16:creationId xmlns:a16="http://schemas.microsoft.com/office/drawing/2014/main" id="{358AEFD3-E873-5220-7B39-6A3F24EC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8067" y="0"/>
            <a:ext cx="1413933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1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Hyperparameters --- key to ML model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Controls the learning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Not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Learnt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--- unlike parameters of a ML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Needs to be explicitly by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Affects the outcome significantly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35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Hyperparameters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Difficult to estimate correct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Different combinations of hyperparameter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Different hyperparameter ranges,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Possibly exponential search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Hyperparameters should account for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Rule of thumb values are not adequate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1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24690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 key multimedia modality ---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Related ML problem : Text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Question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: How does </a:t>
            </a:r>
            <a:r>
              <a:rPr lang="en-US" dirty="0">
                <a:solidFill>
                  <a:srgbClr val="8C4FFF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AutoML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simplifies the solution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724B1-2282-2628-9831-749AEB1E5C19}"/>
              </a:ext>
            </a:extLst>
          </p:cNvPr>
          <p:cNvSpPr txBox="1"/>
          <p:nvPr/>
        </p:nvSpPr>
        <p:spPr>
          <a:xfrm>
            <a:off x="524256" y="3812344"/>
            <a:ext cx="10875264" cy="584775"/>
          </a:xfrm>
          <a:prstGeom prst="rect">
            <a:avLst/>
          </a:prstGeom>
          <a:noFill/>
          <a:ln>
            <a:solidFill>
              <a:srgbClr val="8C4FFF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Model selection &amp; Hyperparameter settings</a:t>
            </a:r>
          </a:p>
        </p:txBody>
      </p:sp>
    </p:spTree>
    <p:extLst>
      <p:ext uri="{BB962C8B-B14F-4D97-AF65-F5344CB8AC3E}">
        <p14:creationId xmlns:p14="http://schemas.microsoft.com/office/powerpoint/2010/main" val="1130049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5370-FF1D-FFA6-ACD7-414A901A4C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1333B-66AB-251A-18A3-A0325628E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DF0D6-A0E0-1268-76C8-14871C69D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DC346B-0C35-FD5F-4362-8F1DA3E0D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720" y="3914095"/>
            <a:ext cx="6733876" cy="523220"/>
          </a:xfrm>
        </p:spPr>
        <p:txBody>
          <a:bodyPr/>
          <a:lstStyle/>
          <a:p>
            <a:r>
              <a:rPr lang="en-US" dirty="0"/>
              <a:t>What is AutoML?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163F92B8-1BB6-B198-941A-AF4EF5C24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6" name="Picture 2" descr="Integrating with Amazon SageMaker: Using Built-In Algorithms from External  Applications | AWS Partner Network (APN) Blog">
            <a:extLst>
              <a:ext uri="{FF2B5EF4-FFF2-40B4-BE49-F238E27FC236}">
                <a16:creationId xmlns:a16="http://schemas.microsoft.com/office/drawing/2014/main" id="{4F434B63-7A77-850C-F099-2DB5EAC10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8067" y="0"/>
            <a:ext cx="1413933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3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257AC-333E-4FC8-E741-52C90D1E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99" y="1351035"/>
            <a:ext cx="4104111" cy="207796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6671564" cy="47259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Open source ML solutions : 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4"/>
              </a:rPr>
              <a:t>Huggingface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Comparatively simple: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Experiment with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Python Libraries with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8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AC26-ADE2-2105-8E67-D261B905BE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9A7D3-F249-49C5-AB2D-8C97556A46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27129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IMDB Reviews (Open source)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Github</a:t>
            </a:r>
            <a:r>
              <a:rPr lang="en-US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 Link </a:t>
            </a:r>
            <a:r>
              <a:rPr lang="en-US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to for data pre-processing and 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Perform Text Classification in </a:t>
            </a:r>
            <a:r>
              <a:rPr lang="en-US" i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Python, 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using ML Libraries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Huggingface </a:t>
            </a:r>
            <a:r>
              <a:rPr lang="en-US" dirty="0">
                <a:latin typeface="Consolas" panose="020B0609020204030204" pitchFamily="49" charset="0"/>
                <a:ea typeface="Amazon Ember Thin" panose="020B0303020204020204" pitchFamily="34" charset="0"/>
                <a:cs typeface="Consolas" panose="020B0609020204030204" pitchFamily="49" charset="0"/>
              </a:rPr>
              <a:t>transformers</a:t>
            </a:r>
          </a:p>
          <a:p>
            <a:pPr lvl="1"/>
            <a:endParaRPr lang="en-US" dirty="0">
              <a:latin typeface="Consolas" panose="020B0609020204030204" pitchFamily="49" charset="0"/>
              <a:ea typeface="Amazon Ember Thin" panose="020B03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4E2C9-262E-A6FF-EA3A-5B470CCF6B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CCA23-2AD7-1FFE-BDF1-0D8D36C8D0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D7A34-EB0E-0196-0565-9FDB99FDA341}"/>
              </a:ext>
            </a:extLst>
          </p:cNvPr>
          <p:cNvSpPr txBox="1"/>
          <p:nvPr/>
        </p:nvSpPr>
        <p:spPr>
          <a:xfrm>
            <a:off x="1280160" y="4535376"/>
            <a:ext cx="4230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Code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D005A-B2EF-19B9-78F1-010ADD609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296" y="3552498"/>
            <a:ext cx="5391404" cy="24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5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AC26-ADE2-2105-8E67-D261B905BE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 : Effect of 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9A7D3-F249-49C5-AB2D-8C97556A46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2424893"/>
          </a:xfrm>
        </p:spPr>
        <p:txBody>
          <a:bodyPr/>
          <a:lstStyle/>
          <a:p>
            <a:pPr lvl="1"/>
            <a:endParaRPr lang="en-US" dirty="0">
              <a:latin typeface="Consolas" panose="020B0609020204030204" pitchFamily="49" charset="0"/>
              <a:ea typeface="Amazon Ember Thin" panose="020B03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4E2C9-262E-A6FF-EA3A-5B470CCF6B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BCCA23-2AD7-1FFE-BDF1-0D8D36C8D0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79FCEA-A423-ABD0-B442-AE57B57C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01232"/>
            <a:ext cx="7772400" cy="239150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3364A7-48DD-6F27-F152-CAB29A1DDBE3}"/>
              </a:ext>
            </a:extLst>
          </p:cNvPr>
          <p:cNvSpPr txBox="1">
            <a:spLocks/>
          </p:cNvSpPr>
          <p:nvPr/>
        </p:nvSpPr>
        <p:spPr bwMode="auto">
          <a:xfrm>
            <a:off x="241300" y="1176339"/>
            <a:ext cx="11709400" cy="225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Models takes a set of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ea typeface="Amazon Ember Thin" panose="020B0303020204020204" pitchFamily="34" charset="0"/>
                <a:cs typeface="Consolas" panose="020B0609020204030204" pitchFamily="49" charset="0"/>
              </a:rPr>
              <a:t>`model_id` 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: Model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ea typeface="Amazon Ember Thin" panose="020B0303020204020204" pitchFamily="34" charset="0"/>
              <a:cs typeface="Consolas" panose="020B0609020204030204" pitchFamily="49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4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Experiment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Experiment &amp; Results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CAF1DC-1A3C-DE20-F6B8-584911E4C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0" y="2229794"/>
            <a:ext cx="11710119" cy="26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2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Experiment 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Experiments &amp; Results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5CD4A-8E92-2B47-C966-3DA97572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01" y="2588523"/>
            <a:ext cx="10362997" cy="16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Experiment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Experiments &amp; Results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422DA-71AA-0C6C-684F-47D53E7B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" y="2153487"/>
            <a:ext cx="10960608" cy="23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Experiment 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Experiments &amp; Results</a:t>
            </a: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D45FD3-6780-FB9C-D4D7-12E1566C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0" y="2175211"/>
            <a:ext cx="10427060" cy="29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78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Solution with AWS SageMaker Canvas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4928108" cy="47393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Few clicks to set up 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 the data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Training + Validation set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Test 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Select the type of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Data accepted in a wide array of standard formats</a:t>
            </a: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075E0-DD63-FC6B-1F22-6A0E4495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300" y="1176338"/>
            <a:ext cx="6643400" cy="47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19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Solution with AWS SageMaker Canvas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3708908" cy="30615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Visualize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Set up the problem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4AB3A-049B-5979-70F4-96868A22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1176338"/>
            <a:ext cx="7772400" cy="30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1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Solution with AWS SageMaker Canvas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3708908" cy="3061583"/>
          </a:xfrm>
        </p:spPr>
        <p:txBody>
          <a:bodyPr/>
          <a:lstStyle/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Choose model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Quick build: Fast, but lower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Quick prototyping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Standard mode: Higher accuracy, slower.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285B9-C081-11A3-FC59-F62BB3E1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0" y="1173162"/>
            <a:ext cx="6317998" cy="43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9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dirty="0"/>
              <a:t>AutoML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1973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</a:t>
            </a:r>
            <a:r>
              <a:rPr lang="en-US" sz="2400" i="1" dirty="0"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defined as a set of methods and processes that are designed to make Machine Learning accessible in a useful but efficient</a:t>
            </a:r>
            <a:r>
              <a:rPr lang="en-US" sz="2400" i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en-US" sz="2400" i="1" dirty="0"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manner for non-Machine Learning experts so that ML can be leveraged for their tasks.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effectLst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2400" i="1" dirty="0">
              <a:effectLst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29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AutoML Solution with AWS SageMaker Canvas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C9B27-DE7F-FE63-4248-8BDF1041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1" y="1568792"/>
            <a:ext cx="5562451" cy="2657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6B6D6-77B5-59A8-0438-346A9EC0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633" y="3307080"/>
            <a:ext cx="5995426" cy="28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Takeaways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Demonstrate the complexity in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Understanding and setting training metrics and hyper-parameters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In summary,  Multimedia researchers might spend effort towards obtaining the correct hyperparameters and might have to invest significant time to obtain knowledge on implementing a solution.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925D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AutoML</a:t>
            </a:r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provides a clean &amp; easy solution.</a:t>
            </a:r>
          </a:p>
          <a:p>
            <a:pPr lvl="3"/>
            <a:endParaRPr lang="en-US" sz="2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11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15139-E821-4D9B-202E-C869CB2076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5F130-0052-03F8-2499-082811CF5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4D43A7-EE29-5217-A6B2-AC6F62797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DDB8AD-B486-3146-F1CC-F962704D2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Integrating with Amazon SageMaker: Using Built-In Algorithms from External  Applications | AWS Partner Network (APN) Blog">
            <a:extLst>
              <a:ext uri="{FF2B5EF4-FFF2-40B4-BE49-F238E27FC236}">
                <a16:creationId xmlns:a16="http://schemas.microsoft.com/office/drawing/2014/main" id="{2F7522C0-0847-C25D-503D-559BD9A9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8067" y="0"/>
            <a:ext cx="1413933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09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8A417-A0FA-E31F-3744-2261A44E701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D2272-57BA-08B4-A18E-52DB80326F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835499-DDCE-653D-2B58-20A7681D53D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 &amp; AutoML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1019B-6597-042D-B057-2AFEFBB8E3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7912816" cy="40198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Canvas enables business analysts and data science teams to build their own models without having to write a single line of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Multimedia types supported are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Document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effectLst/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AWS SageMaker also provides data preprocessing &amp; manipulation tools that can handle a wide range of datasets.</a:t>
            </a:r>
          </a:p>
          <a:p>
            <a:endParaRPr lang="en-US" sz="2000" dirty="0">
              <a:effectLst/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2" descr="Integrating with Amazon SageMaker: Using Built-In Algorithms from External  Applications | AWS Partner Network (APN) Blog">
            <a:extLst>
              <a:ext uri="{FF2B5EF4-FFF2-40B4-BE49-F238E27FC236}">
                <a16:creationId xmlns:a16="http://schemas.microsoft.com/office/drawing/2014/main" id="{50FDEAF2-3934-E84D-F67C-B82099F7F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89033" y="5527268"/>
            <a:ext cx="1413933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ure-name">
            <a:extLst>
              <a:ext uri="{FF2B5EF4-FFF2-40B4-BE49-F238E27FC236}">
                <a16:creationId xmlns:a16="http://schemas.microsoft.com/office/drawing/2014/main" id="{332CE2F6-A9EC-2260-7C67-F9D78B6A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834" y="1149349"/>
            <a:ext cx="3589866" cy="17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B9E8AD-8230-81C0-B06D-82C9010E2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0834" y="2944282"/>
            <a:ext cx="3589866" cy="424920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532DCA34-852B-DF15-9B53-DA822A38E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94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SageMaker Canvas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DFF32-7263-D908-E927-D33CC454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93" y="1353856"/>
            <a:ext cx="8987814" cy="482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6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3133CB-0B89-F94C-1590-05B78A695B5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A84AD-11FC-16DF-DA18-B5E8533B23E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CB6A2-244E-C634-717B-2255A7EA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BE092-F1D7-F1A1-1D5C-3EE9191A27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0584" y="1149350"/>
            <a:ext cx="11710116" cy="5022850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We demonstrate how AWS </a:t>
            </a:r>
            <a:r>
              <a:rPr lang="en-US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Sagemaker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provides a comprehensive solution through Canvas &amp; other products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Researchers can utilize ready-made AutoML solutions to achieve research objectives 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2"/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pic>
        <p:nvPicPr>
          <p:cNvPr id="9" name="Picture 2" descr="figure-name">
            <a:extLst>
              <a:ext uri="{FF2B5EF4-FFF2-40B4-BE49-F238E27FC236}">
                <a16:creationId xmlns:a16="http://schemas.microsoft.com/office/drawing/2014/main" id="{4409C101-FE58-D5EF-966D-25357CF9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76" y="2859001"/>
            <a:ext cx="5233532" cy="261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2667CBB3-EA43-C345-41C0-1E1E8D794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2890138"/>
          </a:xfrm>
          <a:solidFill>
            <a:srgbClr val="8C4FFF"/>
          </a:solidFill>
        </p:spPr>
        <p:txBody>
          <a:bodyPr/>
          <a:lstStyle/>
          <a:p>
            <a:pPr algn="ctr"/>
            <a:r>
              <a:rPr lang="en-US" sz="4000" b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Questions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43026-9D00-575D-B622-A1D2C2EDA618}"/>
              </a:ext>
            </a:extLst>
          </p:cNvPr>
          <p:cNvSpPr txBox="1"/>
          <p:nvPr/>
        </p:nvSpPr>
        <p:spPr>
          <a:xfrm>
            <a:off x="658369" y="4011168"/>
            <a:ext cx="522917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C925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Gerald Friedland</a:t>
            </a:r>
          </a:p>
          <a:p>
            <a:pPr algn="ctr"/>
            <a:r>
              <a:rPr lang="en-US" sz="2400" i="1">
                <a:solidFill>
                  <a:srgbClr val="00B0F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Principal Applied Scientist, AWS </a:t>
            </a:r>
          </a:p>
          <a:p>
            <a:pPr algn="ctr"/>
            <a:r>
              <a:rPr lang="en-US" sz="2400" i="1" err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gfriedla@amazon.com</a:t>
            </a:r>
            <a:endParaRPr lang="en-US" sz="2400" i="1">
              <a:solidFill>
                <a:schemeClr val="accent3">
                  <a:lumMod val="60000"/>
                  <a:lumOff val="40000"/>
                </a:schemeClr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68A0B-DF82-1AA9-E99A-AC0662F9B9A0}"/>
              </a:ext>
            </a:extLst>
          </p:cNvPr>
          <p:cNvSpPr txBox="1"/>
          <p:nvPr/>
        </p:nvSpPr>
        <p:spPr>
          <a:xfrm>
            <a:off x="6096000" y="4011167"/>
            <a:ext cx="5229178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C925D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Debanjan Datta</a:t>
            </a:r>
          </a:p>
          <a:p>
            <a:pPr algn="ctr"/>
            <a:r>
              <a:rPr lang="en-US" sz="2400" i="1">
                <a:solidFill>
                  <a:srgbClr val="00B0F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Applied Scientist, AWS </a:t>
            </a:r>
          </a:p>
          <a:p>
            <a:pPr algn="ctr"/>
            <a:r>
              <a:rPr lang="en-US" sz="2400" i="1" err="1">
                <a:solidFill>
                  <a:schemeClr val="accent3">
                    <a:lumMod val="60000"/>
                    <a:lumOff val="4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ddebanja@amazon.com</a:t>
            </a:r>
            <a:endParaRPr lang="en-US" sz="2400" i="1">
              <a:solidFill>
                <a:schemeClr val="accent3">
                  <a:lumMod val="60000"/>
                  <a:lumOff val="40000"/>
                </a:schemeClr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23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CC23F9-BEA0-0D60-C210-7070A9C2D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B96FF-0F4C-89E8-7FEC-7F667406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B794B1-CB6C-C00F-51A3-AE9E70D3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7" y="2934238"/>
            <a:ext cx="8566211" cy="989523"/>
          </a:xfrm>
        </p:spPr>
        <p:txBody>
          <a:bodyPr/>
          <a:lstStyle/>
          <a:p>
            <a:r>
              <a:rPr lang="en-US" dirty="0"/>
              <a:t>Abstracting Complexity</a:t>
            </a: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01E5FB2C-D479-53D2-0048-50FD4C65B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5" name="Picture 2" descr="Integrating with Amazon SageMaker: Using Built-In Algorithms from External  Applications | AWS Partner Network (APN) Blog">
            <a:extLst>
              <a:ext uri="{FF2B5EF4-FFF2-40B4-BE49-F238E27FC236}">
                <a16:creationId xmlns:a16="http://schemas.microsoft.com/office/drawing/2014/main" id="{814FBB82-1AF0-2551-F520-56A03CDE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8067" y="0"/>
            <a:ext cx="1413933" cy="70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6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8"/>
            <a:ext cx="11709400" cy="37374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Implementing ML system starts with: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Selecting and Provisioning a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Setting up an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Multimedia applications require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Deep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Specific hardware viz. 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Cudahy enabled GPU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Correct Libraries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Correct development environment settings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4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Set up the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9776" y="3223906"/>
            <a:ext cx="4872445" cy="2456683"/>
          </a:xfrm>
        </p:spPr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  <a:hlinkClick r:id="rId3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4"/>
              </a:rPr>
              <a:t>Full Setup </a:t>
            </a: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  <a:hlinkClick r:id="rId3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5"/>
              </a:rPr>
              <a:t>Quick set up</a:t>
            </a: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  <a:hlinkClick r:id="rId6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6"/>
              </a:rPr>
              <a:t>Jupyter</a:t>
            </a:r>
            <a:r>
              <a:rPr lang="en-US" sz="200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6"/>
              </a:rPr>
              <a:t> Lab</a:t>
            </a:r>
            <a:endParaRPr lang="en-US" sz="200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Github Logo - Free social media icons">
            <a:hlinkClick r:id="rId7"/>
            <a:extLst>
              <a:ext uri="{FF2B5EF4-FFF2-40B4-BE49-F238E27FC236}">
                <a16:creationId xmlns:a16="http://schemas.microsoft.com/office/drawing/2014/main" id="{CAB1EB39-FADE-63FB-5A6B-4986DF92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659" y="1331546"/>
            <a:ext cx="686681" cy="6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AD570F-47F6-AD09-4006-4CBBA2E8E2F7}"/>
              </a:ext>
            </a:extLst>
          </p:cNvPr>
          <p:cNvSpPr txBox="1"/>
          <p:nvPr/>
        </p:nvSpPr>
        <p:spPr>
          <a:xfrm>
            <a:off x="1985554" y="221508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8C4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https://github.com/ddatta-DAC/ACM_MM_2024_Tutorial</a:t>
            </a:r>
            <a:endParaRPr lang="en-US" sz="2000" dirty="0">
              <a:solidFill>
                <a:srgbClr val="8C4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55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C3A2D-6D93-B83A-FF73-F3B42476B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Images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: Key modality in multimedia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Related ML problem : Image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Question: How does </a:t>
            </a:r>
            <a:r>
              <a:rPr lang="en-US" dirty="0">
                <a:solidFill>
                  <a:srgbClr val="8C4FFF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AutoML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help simplify the solution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endParaRPr lang="en-US" sz="20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5D856-A7FD-A5E1-62A6-1D42DFEE06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3DC79-3E57-C681-3FD7-83483F1108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96DF361-EEBA-C7B2-91BB-FD3F1992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41" y="365126"/>
            <a:ext cx="11710118" cy="644278"/>
          </a:xfrm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4D533-8C1E-8372-FFFC-0E83AC8E9AD7}"/>
              </a:ext>
            </a:extLst>
          </p:cNvPr>
          <p:cNvSpPr txBox="1"/>
          <p:nvPr/>
        </p:nvSpPr>
        <p:spPr>
          <a:xfrm>
            <a:off x="524256" y="3812344"/>
            <a:ext cx="10875264" cy="584775"/>
          </a:xfrm>
          <a:prstGeom prst="rect">
            <a:avLst/>
          </a:prstGeom>
          <a:noFill/>
          <a:ln>
            <a:solidFill>
              <a:srgbClr val="8C4FFF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Abstraction of Complexity</a:t>
            </a:r>
          </a:p>
        </p:txBody>
      </p:sp>
    </p:spTree>
    <p:extLst>
      <p:ext uri="{BB962C8B-B14F-4D97-AF65-F5344CB8AC3E}">
        <p14:creationId xmlns:p14="http://schemas.microsoft.com/office/powerpoint/2010/main" val="157292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Practicum: Download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17863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CIFAR-10 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3"/>
              </a:rPr>
              <a:t>dataset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Simple to understand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Public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We use a subsample (for ease of demonstration)</a:t>
            </a:r>
          </a:p>
          <a:p>
            <a:pPr lvl="1" algn="ctr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 algn="ctr"/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  <a:hlinkClick r:id="rId4"/>
              </a:rPr>
              <a:t>Notebook</a:t>
            </a:r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/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40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446CDD-F043-F3FA-DD81-0583BE896F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C4FFF"/>
          </a:solidFill>
        </p:spPr>
        <p:txBody>
          <a:bodyPr/>
          <a:lstStyle/>
          <a:p>
            <a:pPr algn="ctr"/>
            <a:r>
              <a:rPr lang="en-US" b="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2D571-10D4-59F5-600D-05D205851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1300" y="1176339"/>
            <a:ext cx="11709400" cy="29933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 approach in AutoML: </a:t>
            </a: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Transfer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Pre-trained models can be finetuned on target datasets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Sot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Less 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We train a </a:t>
            </a:r>
            <a:r>
              <a:rPr lang="en-US" sz="2000" i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Image classification </a:t>
            </a:r>
            <a:r>
              <a:rPr lang="en-US" sz="20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Architecture: </a:t>
            </a:r>
            <a:r>
              <a:rPr lang="en-US" i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ResMed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Train only the final layer of the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lvl="1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44BC58-4382-C646-27B0-1F56649190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2023, Amazon Web Services, Inc. or its affiliates.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E2E8D-C3B4-20BE-ECC0-0EC239E24D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C93C1-89A3-74D1-C491-283D5D88367C}"/>
              </a:ext>
            </a:extLst>
          </p:cNvPr>
          <p:cNvSpPr txBox="1"/>
          <p:nvPr/>
        </p:nvSpPr>
        <p:spPr>
          <a:xfrm>
            <a:off x="2405592" y="4767917"/>
            <a:ext cx="7380816" cy="461665"/>
          </a:xfrm>
          <a:prstGeom prst="rect">
            <a:avLst/>
          </a:prstGeom>
          <a:noFill/>
          <a:ln>
            <a:solidFill>
              <a:srgbClr val="8C4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/>
              </a:rPr>
              <a:t>Code</a:t>
            </a:r>
            <a:endParaRPr lang="en-US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96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ght-Background-Master">
  <a:themeElements>
    <a:clrScheme name="Architecture Icons Light Background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ED7100"/>
      </a:accent1>
      <a:accent2>
        <a:srgbClr val="037F0C"/>
      </a:accent2>
      <a:accent3>
        <a:srgbClr val="D91515"/>
      </a:accent3>
      <a:accent4>
        <a:srgbClr val="F2F3F3"/>
      </a:accent4>
      <a:accent5>
        <a:srgbClr val="D5DBDB"/>
      </a:accent5>
      <a:accent6>
        <a:srgbClr val="0971D3"/>
      </a:accent6>
      <a:hlink>
        <a:srgbClr val="0971D3"/>
      </a:hlink>
      <a:folHlink>
        <a:srgbClr val="0971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-Background-Master">
  <a:themeElements>
    <a:clrScheme name="Architecture Icons Dark Background">
      <a:dk1>
        <a:srgbClr val="000000"/>
      </a:dk1>
      <a:lt1>
        <a:srgbClr val="FFFFFF"/>
      </a:lt1>
      <a:dk2>
        <a:srgbClr val="232F3E"/>
      </a:dk2>
      <a:lt2>
        <a:srgbClr val="E7E6E6"/>
      </a:lt2>
      <a:accent1>
        <a:srgbClr val="FF9900"/>
      </a:accent1>
      <a:accent2>
        <a:srgbClr val="28AD32"/>
      </a:accent2>
      <a:accent3>
        <a:srgbClr val="EB6F6F"/>
      </a:accent3>
      <a:accent4>
        <a:srgbClr val="A5A5A5"/>
      </a:accent4>
      <a:accent5>
        <a:srgbClr val="D1D5DB"/>
      </a:accent5>
      <a:accent6>
        <a:srgbClr val="539FE5"/>
      </a:accent6>
      <a:hlink>
        <a:srgbClr val="539FE5"/>
      </a:hlink>
      <a:folHlink>
        <a:srgbClr val="539F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1E2C8B-F206-9344-888F-252056AEDCBE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158265</TotalTime>
  <Words>1420</Words>
  <Application>Microsoft Macintosh PowerPoint</Application>
  <PresentationFormat>Widescreen</PresentationFormat>
  <Paragraphs>259</Paragraphs>
  <Slides>36</Slides>
  <Notes>34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Amazon Ember</vt:lpstr>
      <vt:lpstr>Amazon Ember Light</vt:lpstr>
      <vt:lpstr>Amazon Ember Medium</vt:lpstr>
      <vt:lpstr>Amazon Ember Thin</vt:lpstr>
      <vt:lpstr>Arial</vt:lpstr>
      <vt:lpstr>Calibri</vt:lpstr>
      <vt:lpstr>Consolas</vt:lpstr>
      <vt:lpstr>Noteworthy</vt:lpstr>
      <vt:lpstr>Verdana</vt:lpstr>
      <vt:lpstr>Light-Background-Master</vt:lpstr>
      <vt:lpstr>Dark-Background-Master</vt:lpstr>
      <vt:lpstr>Unleashing the Power of AutoML</vt:lpstr>
      <vt:lpstr>Introduction</vt:lpstr>
      <vt:lpstr>AutoML</vt:lpstr>
      <vt:lpstr>Abstracting Complexity</vt:lpstr>
      <vt:lpstr>Introduction</vt:lpstr>
      <vt:lpstr>Practicum: Set up the environment</vt:lpstr>
      <vt:lpstr>Problem Statement</vt:lpstr>
      <vt:lpstr>Practicum: Download Data</vt:lpstr>
      <vt:lpstr>Practicum</vt:lpstr>
      <vt:lpstr>Complexity</vt:lpstr>
      <vt:lpstr>Complexity</vt:lpstr>
      <vt:lpstr>AutoML with AWS SageMaker Canvas</vt:lpstr>
      <vt:lpstr>AutoML with AWS SageMaker Canvas</vt:lpstr>
      <vt:lpstr>AutoML with AWS SageMaker Canvas</vt:lpstr>
      <vt:lpstr>Takeaways </vt:lpstr>
      <vt:lpstr>Hyperparameter &amp; Model Selection</vt:lpstr>
      <vt:lpstr>Introduction</vt:lpstr>
      <vt:lpstr>Hyperparameters</vt:lpstr>
      <vt:lpstr>Problem Statement</vt:lpstr>
      <vt:lpstr>Problem Statement</vt:lpstr>
      <vt:lpstr>Practicum</vt:lpstr>
      <vt:lpstr>Practicum : Effect of Hyperparameters</vt:lpstr>
      <vt:lpstr>Practicum: Experiment 1</vt:lpstr>
      <vt:lpstr>Practicum: Experiment 2</vt:lpstr>
      <vt:lpstr>Practicum: Experiment 3</vt:lpstr>
      <vt:lpstr>Practicum: Experiment 4</vt:lpstr>
      <vt:lpstr>AutoML Solution with AWS SageMaker Canvas</vt:lpstr>
      <vt:lpstr>AutoML Solution with AWS SageMaker Canvas</vt:lpstr>
      <vt:lpstr>AutoML Solution with AWS SageMaker Canvas</vt:lpstr>
      <vt:lpstr>AutoML Solution with AWS SageMaker Canvas</vt:lpstr>
      <vt:lpstr>Takeaways</vt:lpstr>
      <vt:lpstr>Conclusion</vt:lpstr>
      <vt:lpstr>AWS SageMaker &amp; AutoML</vt:lpstr>
      <vt:lpstr>AWS SageMaker Canvas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3584</cp:revision>
  <dcterms:created xsi:type="dcterms:W3CDTF">2020-03-23T21:46:17Z</dcterms:created>
  <dcterms:modified xsi:type="dcterms:W3CDTF">2023-10-31T16:24:53Z</dcterms:modified>
</cp:coreProperties>
</file>